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rchivo"/>
      <p:regular r:id="rId10"/>
      <p:bold r:id="rId11"/>
      <p:italic r:id="rId12"/>
      <p:boldItalic r:id="rId13"/>
    </p:embeddedFont>
    <p:embeddedFont>
      <p:font typeface="Lexend Dec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chivo-bold.fntdata"/><Relationship Id="rId10" Type="http://schemas.openxmlformats.org/officeDocument/2006/relationships/font" Target="fonts/Archivo-regular.fntdata"/><Relationship Id="rId13" Type="http://schemas.openxmlformats.org/officeDocument/2006/relationships/font" Target="fonts/Archivo-boldItalic.fntdata"/><Relationship Id="rId12" Type="http://schemas.openxmlformats.org/officeDocument/2006/relationships/font" Target="fonts/Archiv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xendDeca-bold.fntdata"/><Relationship Id="rId14" Type="http://schemas.openxmlformats.org/officeDocument/2006/relationships/font" Target="fonts/LexendDec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b83fa7d1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1b83fa7d1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1b83fa7d1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1b83fa7d1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dd157b02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dd157b02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b6294dda7d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b6294dda7d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eat shee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44422" y="3528922"/>
            <a:ext cx="585750" cy="584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4858" y="3528924"/>
            <a:ext cx="585750" cy="584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65275" y="3528050"/>
            <a:ext cx="585750" cy="5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65287" y="219625"/>
            <a:ext cx="585747" cy="58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54846" y="221373"/>
            <a:ext cx="585747" cy="583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44430" y="220509"/>
            <a:ext cx="585747" cy="58572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 flipH="1" rot="10800000">
            <a:off x="0" y="0"/>
            <a:ext cx="2042400" cy="2042400"/>
          </a:xfrm>
          <a:prstGeom prst="round1Rect">
            <a:avLst>
              <a:gd fmla="val 22739" name="adj"/>
            </a:avLst>
          </a:prstGeom>
          <a:solidFill>
            <a:srgbClr val="F2F1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 txBox="1"/>
          <p:nvPr/>
        </p:nvSpPr>
        <p:spPr>
          <a:xfrm>
            <a:off x="2554250" y="370450"/>
            <a:ext cx="188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Skills</a:t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What skills does the employee need?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6979750" y="370450"/>
            <a:ext cx="17895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Personality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What should their personality be like?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2554250" y="2165500"/>
            <a:ext cx="1887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Goals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Why are they looking for a new job?</a:t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4767013" y="2165500"/>
            <a:ext cx="188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Frustrations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What frustrates them in their current role?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6979750" y="2165500"/>
            <a:ext cx="1789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Motivation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What motivates them when looking for a new job?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2561425" y="3678675"/>
            <a:ext cx="1830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Job searcher type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Are they looking for a job actively or passively?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4767013" y="3678675"/>
            <a:ext cx="1887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Search channels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Where are they searching for jobs?</a:t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6979750" y="3678675"/>
            <a:ext cx="17895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Trusted sources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What information do they trust?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cxnSp>
        <p:nvCxnSpPr>
          <p:cNvPr id="26" name="Google Shape;26;p2"/>
          <p:cNvCxnSpPr/>
          <p:nvPr/>
        </p:nvCxnSpPr>
        <p:spPr>
          <a:xfrm>
            <a:off x="2561425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" name="Google Shape;27;p2"/>
          <p:cNvCxnSpPr/>
          <p:nvPr/>
        </p:nvCxnSpPr>
        <p:spPr>
          <a:xfrm>
            <a:off x="4767000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" name="Google Shape;28;p2"/>
          <p:cNvCxnSpPr/>
          <p:nvPr/>
        </p:nvCxnSpPr>
        <p:spPr>
          <a:xfrm>
            <a:off x="6979738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" name="Google Shape;29;p2"/>
          <p:cNvCxnSpPr/>
          <p:nvPr/>
        </p:nvCxnSpPr>
        <p:spPr>
          <a:xfrm>
            <a:off x="2561425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Google Shape;30;p2"/>
          <p:cNvCxnSpPr/>
          <p:nvPr/>
        </p:nvCxnSpPr>
        <p:spPr>
          <a:xfrm>
            <a:off x="4767000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Google Shape;31;p2"/>
          <p:cNvCxnSpPr/>
          <p:nvPr/>
        </p:nvCxnSpPr>
        <p:spPr>
          <a:xfrm>
            <a:off x="6979738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Google Shape;32;p2"/>
          <p:cNvCxnSpPr/>
          <p:nvPr/>
        </p:nvCxnSpPr>
        <p:spPr>
          <a:xfrm>
            <a:off x="2561425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" name="Google Shape;33;p2"/>
          <p:cNvCxnSpPr/>
          <p:nvPr/>
        </p:nvCxnSpPr>
        <p:spPr>
          <a:xfrm>
            <a:off x="4767000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" name="Google Shape;34;p2"/>
          <p:cNvCxnSpPr/>
          <p:nvPr/>
        </p:nvCxnSpPr>
        <p:spPr>
          <a:xfrm>
            <a:off x="6979738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5" name="Google Shape;35;p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944425" y="1985134"/>
            <a:ext cx="585747" cy="58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50007" y="1985138"/>
            <a:ext cx="585747" cy="585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365287" y="1984253"/>
            <a:ext cx="585747" cy="587497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"/>
          <p:cNvSpPr txBox="1"/>
          <p:nvPr/>
        </p:nvSpPr>
        <p:spPr>
          <a:xfrm>
            <a:off x="4767000" y="37045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Bio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9" name="Google Shape;39;p2"/>
          <p:cNvSpPr/>
          <p:nvPr/>
        </p:nvSpPr>
        <p:spPr>
          <a:xfrm>
            <a:off x="341925" y="364125"/>
            <a:ext cx="997800" cy="269100"/>
          </a:xfrm>
          <a:prstGeom prst="roundRect">
            <a:avLst>
              <a:gd fmla="val 50000" name="adj"/>
            </a:avLst>
          </a:prstGeom>
          <a:solidFill>
            <a:srgbClr val="CEE5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2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CHEAT SHEET</a:t>
            </a:r>
            <a:endParaRPr sz="200"/>
          </a:p>
        </p:txBody>
      </p:sp>
      <p:sp>
        <p:nvSpPr>
          <p:cNvPr id="40" name="Google Shape;40;p2"/>
          <p:cNvSpPr txBox="1"/>
          <p:nvPr/>
        </p:nvSpPr>
        <p:spPr>
          <a:xfrm>
            <a:off x="341925" y="711150"/>
            <a:ext cx="1697400" cy="98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620">
                <a:latin typeface="Lexend Deca"/>
                <a:ea typeface="Lexend Deca"/>
                <a:cs typeface="Lexend Deca"/>
                <a:sym typeface="Lexend Deca"/>
              </a:rPr>
              <a:t>Ideal candidate profile</a:t>
            </a:r>
            <a:endParaRPr sz="1820"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ample">
  <p:cSld name="TITLE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3" name="Google Shape;4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44422" y="3528922"/>
            <a:ext cx="585750" cy="584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4858" y="3528924"/>
            <a:ext cx="585750" cy="584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65275" y="3528050"/>
            <a:ext cx="585750" cy="5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65287" y="219625"/>
            <a:ext cx="585747" cy="58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54846" y="221373"/>
            <a:ext cx="585747" cy="583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44430" y="220509"/>
            <a:ext cx="585747" cy="585722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"/>
          <p:cNvSpPr/>
          <p:nvPr/>
        </p:nvSpPr>
        <p:spPr>
          <a:xfrm flipH="1" rot="10800000">
            <a:off x="0" y="0"/>
            <a:ext cx="2042400" cy="2042400"/>
          </a:xfrm>
          <a:prstGeom prst="round1Rect">
            <a:avLst>
              <a:gd fmla="val 22739" name="adj"/>
            </a:avLst>
          </a:prstGeom>
          <a:solidFill>
            <a:srgbClr val="F2F1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 txBox="1"/>
          <p:nvPr/>
        </p:nvSpPr>
        <p:spPr>
          <a:xfrm>
            <a:off x="2554250" y="37045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Skills</a:t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1" name="Google Shape;51;p3"/>
          <p:cNvSpPr txBox="1"/>
          <p:nvPr/>
        </p:nvSpPr>
        <p:spPr>
          <a:xfrm>
            <a:off x="6979750" y="37045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Personality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2" name="Google Shape;52;p3"/>
          <p:cNvSpPr txBox="1"/>
          <p:nvPr/>
        </p:nvSpPr>
        <p:spPr>
          <a:xfrm>
            <a:off x="2554250" y="216550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Goals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4767013" y="216550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Frustrations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4" name="Google Shape;54;p3"/>
          <p:cNvSpPr txBox="1"/>
          <p:nvPr/>
        </p:nvSpPr>
        <p:spPr>
          <a:xfrm>
            <a:off x="6979750" y="216550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Motivation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5" name="Google Shape;55;p3"/>
          <p:cNvSpPr txBox="1"/>
          <p:nvPr/>
        </p:nvSpPr>
        <p:spPr>
          <a:xfrm>
            <a:off x="2561425" y="3678675"/>
            <a:ext cx="183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Job searcher type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6" name="Google Shape;56;p3"/>
          <p:cNvSpPr txBox="1"/>
          <p:nvPr/>
        </p:nvSpPr>
        <p:spPr>
          <a:xfrm>
            <a:off x="4767013" y="3678675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Search channels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57" name="Google Shape;57;p3"/>
          <p:cNvSpPr txBox="1"/>
          <p:nvPr/>
        </p:nvSpPr>
        <p:spPr>
          <a:xfrm>
            <a:off x="6979750" y="3678675"/>
            <a:ext cx="1789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Trusted sources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cxnSp>
        <p:nvCxnSpPr>
          <p:cNvPr id="58" name="Google Shape;58;p3"/>
          <p:cNvCxnSpPr/>
          <p:nvPr/>
        </p:nvCxnSpPr>
        <p:spPr>
          <a:xfrm>
            <a:off x="2561425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3"/>
          <p:cNvCxnSpPr/>
          <p:nvPr/>
        </p:nvCxnSpPr>
        <p:spPr>
          <a:xfrm>
            <a:off x="4767000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3"/>
          <p:cNvCxnSpPr/>
          <p:nvPr/>
        </p:nvCxnSpPr>
        <p:spPr>
          <a:xfrm>
            <a:off x="6979738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3"/>
          <p:cNvCxnSpPr/>
          <p:nvPr/>
        </p:nvCxnSpPr>
        <p:spPr>
          <a:xfrm>
            <a:off x="2561425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3"/>
          <p:cNvCxnSpPr/>
          <p:nvPr/>
        </p:nvCxnSpPr>
        <p:spPr>
          <a:xfrm>
            <a:off x="4767000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3"/>
          <p:cNvCxnSpPr/>
          <p:nvPr/>
        </p:nvCxnSpPr>
        <p:spPr>
          <a:xfrm>
            <a:off x="6979738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3"/>
          <p:cNvCxnSpPr/>
          <p:nvPr/>
        </p:nvCxnSpPr>
        <p:spPr>
          <a:xfrm>
            <a:off x="2561425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3"/>
          <p:cNvCxnSpPr/>
          <p:nvPr/>
        </p:nvCxnSpPr>
        <p:spPr>
          <a:xfrm>
            <a:off x="4767000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3"/>
          <p:cNvCxnSpPr/>
          <p:nvPr/>
        </p:nvCxnSpPr>
        <p:spPr>
          <a:xfrm>
            <a:off x="6979738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7" name="Google Shape;67;p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944425" y="1985134"/>
            <a:ext cx="585747" cy="58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50007" y="1985138"/>
            <a:ext cx="585747" cy="585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365287" y="1984253"/>
            <a:ext cx="585747" cy="587497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3"/>
          <p:cNvSpPr txBox="1"/>
          <p:nvPr/>
        </p:nvSpPr>
        <p:spPr>
          <a:xfrm>
            <a:off x="4767000" y="37045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Bio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341925" y="711150"/>
            <a:ext cx="1697400" cy="98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620">
                <a:latin typeface="Lexend Deca"/>
                <a:ea typeface="Lexend Deca"/>
                <a:cs typeface="Lexend Deca"/>
                <a:sym typeface="Lexend Deca"/>
              </a:rPr>
              <a:t>Ideal candidate profile</a:t>
            </a:r>
            <a:endParaRPr sz="182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2" name="Google Shape;72;p3"/>
          <p:cNvSpPr/>
          <p:nvPr/>
        </p:nvSpPr>
        <p:spPr>
          <a:xfrm>
            <a:off x="341925" y="364125"/>
            <a:ext cx="837300" cy="269100"/>
          </a:xfrm>
          <a:prstGeom prst="roundRect">
            <a:avLst>
              <a:gd fmla="val 50000" name="adj"/>
            </a:avLst>
          </a:prstGeom>
          <a:solidFill>
            <a:srgbClr val="CEE5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2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EXAMPLE</a:t>
            </a:r>
            <a:endParaRPr sz="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1">
  <p:cSld name="TITLE_1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5" name="Google Shape;7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44422" y="3528922"/>
            <a:ext cx="585750" cy="584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4858" y="3528924"/>
            <a:ext cx="585750" cy="584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65275" y="3528050"/>
            <a:ext cx="585750" cy="5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65287" y="219625"/>
            <a:ext cx="585747" cy="58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54846" y="221373"/>
            <a:ext cx="585747" cy="583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44430" y="220509"/>
            <a:ext cx="585747" cy="585722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4"/>
          <p:cNvSpPr/>
          <p:nvPr/>
        </p:nvSpPr>
        <p:spPr>
          <a:xfrm flipH="1" rot="10800000">
            <a:off x="0" y="0"/>
            <a:ext cx="2042400" cy="2042400"/>
          </a:xfrm>
          <a:prstGeom prst="round1Rect">
            <a:avLst>
              <a:gd fmla="val 22739" name="adj"/>
            </a:avLst>
          </a:prstGeom>
          <a:solidFill>
            <a:srgbClr val="F2F1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 txBox="1"/>
          <p:nvPr/>
        </p:nvSpPr>
        <p:spPr>
          <a:xfrm>
            <a:off x="2554250" y="37045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Skills</a:t>
            </a:r>
            <a:endParaRPr sz="7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6979750" y="37045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Personality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2554250" y="216550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Goals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4767013" y="2165500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Frustrations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6979750" y="216550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Motivation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7" name="Google Shape;87;p4"/>
          <p:cNvSpPr txBox="1"/>
          <p:nvPr/>
        </p:nvSpPr>
        <p:spPr>
          <a:xfrm>
            <a:off x="2561425" y="3678675"/>
            <a:ext cx="183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Job searcher type</a:t>
            </a:r>
            <a:endParaRPr sz="1100">
              <a:solidFill>
                <a:srgbClr val="848484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4767013" y="3678675"/>
            <a:ext cx="188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Search channels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6979750" y="3678675"/>
            <a:ext cx="17895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Trusted sources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cxnSp>
        <p:nvCxnSpPr>
          <p:cNvPr id="90" name="Google Shape;90;p4"/>
          <p:cNvCxnSpPr/>
          <p:nvPr/>
        </p:nvCxnSpPr>
        <p:spPr>
          <a:xfrm>
            <a:off x="2561425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4"/>
          <p:cNvCxnSpPr/>
          <p:nvPr/>
        </p:nvCxnSpPr>
        <p:spPr>
          <a:xfrm>
            <a:off x="4767000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4"/>
          <p:cNvCxnSpPr/>
          <p:nvPr/>
        </p:nvCxnSpPr>
        <p:spPr>
          <a:xfrm>
            <a:off x="6979738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4"/>
          <p:cNvCxnSpPr/>
          <p:nvPr/>
        </p:nvCxnSpPr>
        <p:spPr>
          <a:xfrm>
            <a:off x="2561425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4"/>
          <p:cNvCxnSpPr/>
          <p:nvPr/>
        </p:nvCxnSpPr>
        <p:spPr>
          <a:xfrm>
            <a:off x="4767000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4"/>
          <p:cNvCxnSpPr/>
          <p:nvPr/>
        </p:nvCxnSpPr>
        <p:spPr>
          <a:xfrm>
            <a:off x="6979738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4"/>
          <p:cNvCxnSpPr/>
          <p:nvPr/>
        </p:nvCxnSpPr>
        <p:spPr>
          <a:xfrm>
            <a:off x="2561425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4"/>
          <p:cNvCxnSpPr/>
          <p:nvPr/>
        </p:nvCxnSpPr>
        <p:spPr>
          <a:xfrm>
            <a:off x="4767000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4"/>
          <p:cNvCxnSpPr/>
          <p:nvPr/>
        </p:nvCxnSpPr>
        <p:spPr>
          <a:xfrm>
            <a:off x="6979738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9" name="Google Shape;99;p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944425" y="1985134"/>
            <a:ext cx="585747" cy="58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50007" y="1985138"/>
            <a:ext cx="585747" cy="585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365287" y="1984253"/>
            <a:ext cx="585747" cy="587497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"/>
          <p:cNvSpPr txBox="1"/>
          <p:nvPr/>
        </p:nvSpPr>
        <p:spPr>
          <a:xfrm>
            <a:off x="4767000" y="370450"/>
            <a:ext cx="1789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848484"/>
                </a:solidFill>
                <a:latin typeface="Archivo"/>
                <a:ea typeface="Archivo"/>
                <a:cs typeface="Archivo"/>
                <a:sym typeface="Archivo"/>
              </a:rPr>
              <a:t>Bio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341925" y="711150"/>
            <a:ext cx="1697400" cy="98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620">
                <a:latin typeface="Lexend Deca"/>
                <a:ea typeface="Lexend Deca"/>
                <a:cs typeface="Lexend Deca"/>
                <a:sym typeface="Lexend Deca"/>
              </a:rPr>
              <a:t>Ideal candidate profile</a:t>
            </a:r>
            <a:endParaRPr sz="182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341925" y="364125"/>
            <a:ext cx="837300" cy="269100"/>
          </a:xfrm>
          <a:prstGeom prst="roundRect">
            <a:avLst>
              <a:gd fmla="val 50000" name="adj"/>
            </a:avLst>
          </a:prstGeom>
          <a:solidFill>
            <a:srgbClr val="CEE5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2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TEMPLATE</a:t>
            </a:r>
            <a:endParaRPr sz="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1EB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/>
          <p:nvPr/>
        </p:nvSpPr>
        <p:spPr>
          <a:xfrm flipH="1" rot="10800000">
            <a:off x="3868525" y="664400"/>
            <a:ext cx="4730100" cy="3838200"/>
          </a:xfrm>
          <a:prstGeom prst="round1Rect">
            <a:avLst>
              <a:gd fmla="val 22739" name="adj"/>
            </a:avLst>
          </a:prstGeom>
          <a:solidFill>
            <a:srgbClr val="CEE5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 txBox="1"/>
          <p:nvPr>
            <p:ph idx="4294967295" type="title"/>
          </p:nvPr>
        </p:nvSpPr>
        <p:spPr>
          <a:xfrm>
            <a:off x="311700" y="1198575"/>
            <a:ext cx="3267300" cy="18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exend Deca"/>
                <a:ea typeface="Lexend Deca"/>
                <a:cs typeface="Lexend Deca"/>
                <a:sym typeface="Lexend Deca"/>
              </a:rPr>
              <a:t>How to use the ideal candidate profile canvas?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12" name="Google Shape;112;p6"/>
          <p:cNvSpPr txBox="1"/>
          <p:nvPr>
            <p:ph idx="4294967295" type="body"/>
          </p:nvPr>
        </p:nvSpPr>
        <p:spPr>
          <a:xfrm>
            <a:off x="585125" y="3328000"/>
            <a:ext cx="2386500" cy="120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Best of luck in your recruitment efforts from the Hyperjob team! We sincerely hope this template helps you find great candidates.</a:t>
            </a:r>
            <a:endParaRPr sz="11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3" name="Google Shape;113;p6"/>
          <p:cNvSpPr txBox="1"/>
          <p:nvPr>
            <p:ph idx="4294967295" type="body"/>
          </p:nvPr>
        </p:nvSpPr>
        <p:spPr>
          <a:xfrm>
            <a:off x="4186825" y="997100"/>
            <a:ext cx="3925500" cy="53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You'll find three useful pages in this document. </a:t>
            </a:r>
            <a:endParaRPr b="1" sz="14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4" name="Google Shape;114;p6"/>
          <p:cNvSpPr txBox="1"/>
          <p:nvPr>
            <p:ph idx="4294967295" type="body"/>
          </p:nvPr>
        </p:nvSpPr>
        <p:spPr>
          <a:xfrm>
            <a:off x="5037325" y="1678750"/>
            <a:ext cx="3151200" cy="256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First, the </a:t>
            </a:r>
            <a:r>
              <a:rPr b="1"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cheat sheet</a:t>
            </a: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reminds you of what to consider when creating the ideal candidate profile.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Second, there’s an </a:t>
            </a:r>
            <a:r>
              <a:rPr b="1"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example</a:t>
            </a: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for how a completed ideal candidate profile may look.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Third, you have a </a:t>
            </a:r>
            <a:r>
              <a:rPr b="1"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blank canvas</a:t>
            </a: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for your own ideal candidate profile, which you can copy and use for creating your own profiles.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15" name="Google Shape;115;p6"/>
          <p:cNvSpPr/>
          <p:nvPr/>
        </p:nvSpPr>
        <p:spPr>
          <a:xfrm>
            <a:off x="4306650" y="1793900"/>
            <a:ext cx="530700" cy="530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1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16" name="Google Shape;116;p6"/>
          <p:cNvSpPr/>
          <p:nvPr/>
        </p:nvSpPr>
        <p:spPr>
          <a:xfrm>
            <a:off x="4306650" y="2560950"/>
            <a:ext cx="530700" cy="530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2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17" name="Google Shape;117;p6"/>
          <p:cNvSpPr/>
          <p:nvPr/>
        </p:nvSpPr>
        <p:spPr>
          <a:xfrm>
            <a:off x="4306650" y="3328000"/>
            <a:ext cx="530700" cy="530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3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pic>
        <p:nvPicPr>
          <p:cNvPr id="118" name="Google Shape;11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425" y="612377"/>
            <a:ext cx="1034023" cy="272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6"/>
          <p:cNvCxnSpPr/>
          <p:nvPr/>
        </p:nvCxnSpPr>
        <p:spPr>
          <a:xfrm>
            <a:off x="446300" y="3709100"/>
            <a:ext cx="0" cy="793500"/>
          </a:xfrm>
          <a:prstGeom prst="straightConnector1">
            <a:avLst/>
          </a:prstGeom>
          <a:noFill/>
          <a:ln cap="flat" cmpd="sng" w="38100">
            <a:solidFill>
              <a:srgbClr val="CEE525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idx="4294967295" type="body"/>
          </p:nvPr>
        </p:nvSpPr>
        <p:spPr>
          <a:xfrm>
            <a:off x="4767000" y="775038"/>
            <a:ext cx="1887000" cy="9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Age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Experience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Education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Salary expectations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Location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5" name="Google Shape;125;p7"/>
          <p:cNvSpPr txBox="1"/>
          <p:nvPr/>
        </p:nvSpPr>
        <p:spPr>
          <a:xfrm>
            <a:off x="2554250" y="938500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Python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Photoshop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6" name="Google Shape;126;p7"/>
          <p:cNvSpPr txBox="1"/>
          <p:nvPr/>
        </p:nvSpPr>
        <p:spPr>
          <a:xfrm>
            <a:off x="6979750" y="934050"/>
            <a:ext cx="178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Confident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Friendly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7" name="Google Shape;127;p7"/>
          <p:cNvSpPr txBox="1"/>
          <p:nvPr/>
        </p:nvSpPr>
        <p:spPr>
          <a:xfrm>
            <a:off x="2554250" y="2722425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Career aspirations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Life events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8" name="Google Shape;128;p7"/>
          <p:cNvSpPr txBox="1"/>
          <p:nvPr/>
        </p:nvSpPr>
        <p:spPr>
          <a:xfrm>
            <a:off x="4767013" y="2722425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Micromanaging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No career growth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9" name="Google Shape;129;p7"/>
          <p:cNvSpPr txBox="1"/>
          <p:nvPr/>
        </p:nvSpPr>
        <p:spPr>
          <a:xfrm>
            <a:off x="6979750" y="2777225"/>
            <a:ext cx="1789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Reputation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Values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Growth opportunities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Projects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30" name="Google Shape;130;p7"/>
          <p:cNvSpPr txBox="1"/>
          <p:nvPr/>
        </p:nvSpPr>
        <p:spPr>
          <a:xfrm>
            <a:off x="2561425" y="4295075"/>
            <a:ext cx="183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Active job seeker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31" name="Google Shape;131;p7"/>
          <p:cNvSpPr txBox="1"/>
          <p:nvPr/>
        </p:nvSpPr>
        <p:spPr>
          <a:xfrm>
            <a:off x="4767013" y="4253800"/>
            <a:ext cx="1887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Social media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Job boards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Professional network</a:t>
            </a:r>
            <a:endParaRPr sz="9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6979750" y="4253800"/>
            <a:ext cx="1789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59" lvl="0" marL="18288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Family and friends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59" lvl="0" marL="18288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Colleagues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59" lvl="0" marL="18288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Social media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59" lvl="0" marL="18288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Career site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cxnSp>
        <p:nvCxnSpPr>
          <p:cNvPr id="133" name="Google Shape;133;p7"/>
          <p:cNvCxnSpPr/>
          <p:nvPr/>
        </p:nvCxnSpPr>
        <p:spPr>
          <a:xfrm>
            <a:off x="2561425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7"/>
          <p:cNvCxnSpPr/>
          <p:nvPr/>
        </p:nvCxnSpPr>
        <p:spPr>
          <a:xfrm>
            <a:off x="4767000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7"/>
          <p:cNvCxnSpPr/>
          <p:nvPr/>
        </p:nvCxnSpPr>
        <p:spPr>
          <a:xfrm>
            <a:off x="6979738" y="370450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7"/>
          <p:cNvCxnSpPr/>
          <p:nvPr/>
        </p:nvCxnSpPr>
        <p:spPr>
          <a:xfrm>
            <a:off x="2561425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7"/>
          <p:cNvCxnSpPr/>
          <p:nvPr/>
        </p:nvCxnSpPr>
        <p:spPr>
          <a:xfrm>
            <a:off x="4767000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7"/>
          <p:cNvCxnSpPr/>
          <p:nvPr/>
        </p:nvCxnSpPr>
        <p:spPr>
          <a:xfrm>
            <a:off x="6979738" y="217862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7"/>
          <p:cNvCxnSpPr/>
          <p:nvPr/>
        </p:nvCxnSpPr>
        <p:spPr>
          <a:xfrm>
            <a:off x="2561425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7"/>
          <p:cNvCxnSpPr/>
          <p:nvPr/>
        </p:nvCxnSpPr>
        <p:spPr>
          <a:xfrm>
            <a:off x="4767000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7"/>
          <p:cNvCxnSpPr/>
          <p:nvPr/>
        </p:nvCxnSpPr>
        <p:spPr>
          <a:xfrm>
            <a:off x="6979738" y="3676275"/>
            <a:ext cx="1383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2" name="Google Shape;142;p7"/>
          <p:cNvSpPr/>
          <p:nvPr/>
        </p:nvSpPr>
        <p:spPr>
          <a:xfrm>
            <a:off x="312575" y="2329800"/>
            <a:ext cx="1729800" cy="303600"/>
          </a:xfrm>
          <a:prstGeom prst="roundRect">
            <a:avLst>
              <a:gd fmla="val 16980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2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(Memorable N</a:t>
            </a:r>
            <a:r>
              <a:rPr lang="en" sz="92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ame)</a:t>
            </a:r>
            <a:endParaRPr sz="3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3" name="Google Shape;143;p7"/>
          <p:cNvSpPr/>
          <p:nvPr/>
        </p:nvSpPr>
        <p:spPr>
          <a:xfrm>
            <a:off x="312575" y="2816975"/>
            <a:ext cx="1729800" cy="2007900"/>
          </a:xfrm>
          <a:prstGeom prst="roundRect">
            <a:avLst>
              <a:gd fmla="val 5393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9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(</a:t>
            </a:r>
            <a:r>
              <a:rPr lang="en" sz="9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Summary of the profile in a couple of sentences)</a:t>
            </a:r>
            <a:endParaRPr sz="92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/>
          <p:nvPr>
            <p:ph idx="4294967295" type="body"/>
          </p:nvPr>
        </p:nvSpPr>
        <p:spPr>
          <a:xfrm>
            <a:off x="4767000" y="777400"/>
            <a:ext cx="1887000" cy="11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25-35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2+ years marketing manager experience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Bachelor's degree (preferably, in marketing)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$70 000 - $90 000/year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Philadelphia, PA</a:t>
            </a:r>
            <a:endParaRPr sz="1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9" name="Google Shape;149;p8"/>
          <p:cNvSpPr txBox="1"/>
          <p:nvPr/>
        </p:nvSpPr>
        <p:spPr>
          <a:xfrm>
            <a:off x="2554250" y="777400"/>
            <a:ext cx="1887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Social media management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Google Analytics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Copywriting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0" name="Google Shape;150;p8"/>
          <p:cNvSpPr txBox="1"/>
          <p:nvPr/>
        </p:nvSpPr>
        <p:spPr>
          <a:xfrm>
            <a:off x="6979750" y="777400"/>
            <a:ext cx="178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Outgoing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Curious </a:t>
            </a:r>
            <a:endParaRPr sz="7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1" name="Google Shape;151;p8"/>
          <p:cNvSpPr txBox="1"/>
          <p:nvPr/>
        </p:nvSpPr>
        <p:spPr>
          <a:xfrm>
            <a:off x="2554250" y="2557200"/>
            <a:ext cx="1887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Looking for a stable job and career growth within the company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2" name="Google Shape;152;p8"/>
          <p:cNvSpPr txBox="1"/>
          <p:nvPr/>
        </p:nvSpPr>
        <p:spPr>
          <a:xfrm>
            <a:off x="4767013" y="2557200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Insufficient marketing budget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Lack of workload predictability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3" name="Google Shape;153;p8"/>
          <p:cNvSpPr txBox="1"/>
          <p:nvPr/>
        </p:nvSpPr>
        <p:spPr>
          <a:xfrm>
            <a:off x="6979750" y="2557200"/>
            <a:ext cx="1789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Clear career path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Industry leader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Well-known brand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4" name="Google Shape;154;p8"/>
          <p:cNvSpPr txBox="1"/>
          <p:nvPr/>
        </p:nvSpPr>
        <p:spPr>
          <a:xfrm>
            <a:off x="2561425" y="4075900"/>
            <a:ext cx="183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Passive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5" name="Google Shape;155;p8"/>
          <p:cNvSpPr txBox="1"/>
          <p:nvPr/>
        </p:nvSpPr>
        <p:spPr>
          <a:xfrm>
            <a:off x="4767013" y="4075900"/>
            <a:ext cx="1887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LinkedIn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Networking events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Professional network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6" name="Google Shape;156;p8"/>
          <p:cNvSpPr txBox="1"/>
          <p:nvPr/>
        </p:nvSpPr>
        <p:spPr>
          <a:xfrm>
            <a:off x="6979750" y="4075900"/>
            <a:ext cx="1789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Colleagues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Corporate social media accounts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Employer rankings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7" name="Google Shape;157;p8"/>
          <p:cNvSpPr/>
          <p:nvPr/>
        </p:nvSpPr>
        <p:spPr>
          <a:xfrm>
            <a:off x="312575" y="2816975"/>
            <a:ext cx="1729800" cy="2007900"/>
          </a:xfrm>
          <a:prstGeom prst="roundRect">
            <a:avLst>
              <a:gd fmla="val 5393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</a:rPr>
              <a:t>Olivia is casually exploring marketing manager positions in Toronto. She has a bachelor's in marketing and has some experience in a marketing manager role elsewhere.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800">
                <a:solidFill>
                  <a:schemeClr val="dk1"/>
                </a:solidFill>
              </a:rPr>
              <a:t>Right now, she’s looking for more growth opportunities at a larger company as she's frustrated with the chaotic workload at her current company.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312575" y="2329800"/>
            <a:ext cx="1729800" cy="303600"/>
          </a:xfrm>
          <a:prstGeom prst="roundRect">
            <a:avLst>
              <a:gd fmla="val 16980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2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Overwhelmed Olivia</a:t>
            </a:r>
            <a:endParaRPr sz="3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59" name="Google Shape;159;p8"/>
          <p:cNvSpPr txBox="1"/>
          <p:nvPr>
            <p:ph idx="4294967295" type="title"/>
          </p:nvPr>
        </p:nvSpPr>
        <p:spPr>
          <a:xfrm>
            <a:off x="341925" y="1643725"/>
            <a:ext cx="1697400" cy="35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SzPct val="120731"/>
              <a:buNone/>
            </a:pPr>
            <a:r>
              <a:rPr lang="en" sz="820">
                <a:latin typeface="Lexend Deca"/>
                <a:ea typeface="Lexend Deca"/>
                <a:cs typeface="Lexend Deca"/>
                <a:sym typeface="Lexend Deca"/>
              </a:rPr>
              <a:t>M</a:t>
            </a:r>
            <a:r>
              <a:rPr lang="en" sz="820">
                <a:latin typeface="Lexend Deca"/>
                <a:ea typeface="Lexend Deca"/>
                <a:cs typeface="Lexend Deca"/>
                <a:sym typeface="Lexend Deca"/>
              </a:rPr>
              <a:t>ARKETING MANAGER</a:t>
            </a:r>
            <a:endParaRPr sz="1220"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idx="4294967295" type="body"/>
          </p:nvPr>
        </p:nvSpPr>
        <p:spPr>
          <a:xfrm>
            <a:off x="4767000" y="788250"/>
            <a:ext cx="1887000" cy="1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Age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Experience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Education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Salary expectations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Location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2554250" y="788250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6979750" y="788250"/>
            <a:ext cx="178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7" name="Google Shape;167;p9"/>
          <p:cNvSpPr txBox="1"/>
          <p:nvPr/>
        </p:nvSpPr>
        <p:spPr>
          <a:xfrm>
            <a:off x="2554250" y="2583300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8" name="Google Shape;168;p9"/>
          <p:cNvSpPr txBox="1"/>
          <p:nvPr/>
        </p:nvSpPr>
        <p:spPr>
          <a:xfrm>
            <a:off x="4767013" y="2583300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9" name="Google Shape;169;p9"/>
          <p:cNvSpPr txBox="1"/>
          <p:nvPr/>
        </p:nvSpPr>
        <p:spPr>
          <a:xfrm>
            <a:off x="6979750" y="2583300"/>
            <a:ext cx="178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0" name="Google Shape;170;p9"/>
          <p:cNvSpPr txBox="1"/>
          <p:nvPr/>
        </p:nvSpPr>
        <p:spPr>
          <a:xfrm>
            <a:off x="2561425" y="4075925"/>
            <a:ext cx="183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1" name="Google Shape;171;p9"/>
          <p:cNvSpPr txBox="1"/>
          <p:nvPr/>
        </p:nvSpPr>
        <p:spPr>
          <a:xfrm>
            <a:off x="4767013" y="4075925"/>
            <a:ext cx="1887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2" name="Google Shape;172;p9"/>
          <p:cNvSpPr txBox="1"/>
          <p:nvPr/>
        </p:nvSpPr>
        <p:spPr>
          <a:xfrm>
            <a:off x="6979750" y="4075925"/>
            <a:ext cx="178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rPr lang="en" sz="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</a:t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18796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chivo"/>
              <a:buChar char="●"/>
            </a:pPr>
            <a:r>
              <a:t/>
            </a:r>
            <a:endParaRPr sz="8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3" name="Google Shape;173;p9"/>
          <p:cNvSpPr/>
          <p:nvPr/>
        </p:nvSpPr>
        <p:spPr>
          <a:xfrm>
            <a:off x="312575" y="2329800"/>
            <a:ext cx="1729800" cy="303600"/>
          </a:xfrm>
          <a:prstGeom prst="roundRect">
            <a:avLst>
              <a:gd fmla="val 16980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2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Name</a:t>
            </a:r>
            <a:endParaRPr sz="3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312575" y="2816975"/>
            <a:ext cx="1729800" cy="2007900"/>
          </a:xfrm>
          <a:prstGeom prst="roundRect">
            <a:avLst>
              <a:gd fmla="val 5393" name="adj"/>
            </a:avLst>
          </a:prstGeom>
          <a:solidFill>
            <a:srgbClr val="F8F8F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2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Summary</a:t>
            </a:r>
            <a:endParaRPr sz="300"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